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71" r:id="rId5"/>
    <p:sldId id="26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>
            <a:normAutofit/>
          </a:bodyPr>
          <a:lstStyle/>
          <a:p>
            <a:r>
              <a:rPr lang="en-US" dirty="0"/>
              <a:t>Split your system into several different pipelines</a:t>
            </a:r>
          </a:p>
          <a:p>
            <a:r>
              <a:rPr lang="en-US" dirty="0"/>
              <a:t>Parts of your application that have a different lifecycle (perhaps you build your own version of an OS kernel as part of your application, but you only need to do this once every few weeks)</a:t>
            </a:r>
          </a:p>
          <a:p>
            <a:r>
              <a:rPr lang="en-US" dirty="0"/>
              <a:t>Functionally separate areas of your application that are worked on by different (perhaps distributed) teams may have components speciﬁc to those teams</a:t>
            </a:r>
          </a:p>
          <a:p>
            <a:r>
              <a:rPr lang="en-US" dirty="0"/>
              <a:t>Components that use different technologies or build processes</a:t>
            </a:r>
          </a:p>
          <a:p>
            <a:r>
              <a:rPr lang="en-US" dirty="0"/>
              <a:t>Shared components that are used by several other projects</a:t>
            </a:r>
          </a:p>
          <a:p>
            <a:r>
              <a:rPr lang="en-US" dirty="0"/>
              <a:t>Components that are relatively stable and do not change frequently</a:t>
            </a:r>
          </a:p>
          <a:p>
            <a:r>
              <a:rPr lang="en-US" dirty="0"/>
              <a:t>It takes too long to build your application, and creating builds for each component will be faster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Pipelining Components </a:t>
            </a:r>
          </a:p>
        </p:txBody>
      </p:sp>
    </p:spTree>
    <p:extLst>
      <p:ext uri="{BB962C8B-B14F-4D97-AF65-F5344CB8AC3E}">
        <p14:creationId xmlns:p14="http://schemas.microsoft.com/office/powerpoint/2010/main" val="415557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build for each component or set of components should have its own pipeline to prove that it is ﬁt for release</a:t>
            </a:r>
          </a:p>
          <a:p>
            <a:r>
              <a:rPr lang="en-US" dirty="0"/>
              <a:t>This pipeline will perform the following steps</a:t>
            </a:r>
          </a:p>
          <a:p>
            <a:pPr lvl="1"/>
            <a:r>
              <a:rPr lang="en-US" dirty="0"/>
              <a:t>Compile the code, if necessary</a:t>
            </a:r>
          </a:p>
          <a:p>
            <a:pPr lvl="1"/>
            <a:r>
              <a:rPr lang="en-US" dirty="0"/>
              <a:t>Assemble one or more binaries that are capable of deployment to any environment</a:t>
            </a:r>
          </a:p>
          <a:p>
            <a:pPr lvl="1"/>
            <a:r>
              <a:rPr lang="en-US" dirty="0"/>
              <a:t>Run unit tests</a:t>
            </a:r>
          </a:p>
          <a:p>
            <a:pPr lvl="1"/>
            <a:r>
              <a:rPr lang="en-US" dirty="0"/>
              <a:t>Run acceptance tests</a:t>
            </a:r>
          </a:p>
          <a:p>
            <a:pPr lvl="1"/>
            <a:r>
              <a:rPr lang="en-US" dirty="0"/>
              <a:t>Support manual testing, where appropriate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Pipelining </a:t>
            </a:r>
            <a:r>
              <a:rPr lang="en-US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Integration </a:t>
            </a:r>
            <a:r>
              <a:rPr lang="en-US" dirty="0" smtClean="0"/>
              <a:t>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11" y="1600201"/>
            <a:ext cx="10493828" cy="43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0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76599"/>
          </a:xfrm>
        </p:spPr>
        <p:txBody>
          <a:bodyPr/>
          <a:lstStyle/>
          <a:p>
            <a:r>
              <a:rPr lang="en-US" dirty="0"/>
              <a:t>Having set of components, each with their own pipeline, feeding into an integration pipeline which assembles the application and runs automated and manual tests on the ﬁnal application </a:t>
            </a:r>
          </a:p>
          <a:p>
            <a:r>
              <a:rPr lang="en-US" dirty="0"/>
              <a:t>However, things are often not quite this simple:</a:t>
            </a:r>
          </a:p>
          <a:p>
            <a:r>
              <a:rPr lang="en-US" dirty="0"/>
              <a:t>Components can have dependencies on other components, including third-party libraries </a:t>
            </a:r>
          </a:p>
          <a:p>
            <a:r>
              <a:rPr lang="en-US" dirty="0"/>
              <a:t>If you draw a diagram of the dependencies between components, it should be a directed acyclic graph (DAG)</a:t>
            </a:r>
          </a:p>
          <a:p>
            <a:r>
              <a:rPr lang="en-US" dirty="0"/>
              <a:t>If this is not the case (and in particular, if your graph has cycles) you have a pathological dependency problem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Managing Dependency Graphs</a:t>
            </a:r>
          </a:p>
        </p:txBody>
      </p:sp>
    </p:spTree>
    <p:extLst>
      <p:ext uri="{BB962C8B-B14F-4D97-AF65-F5344CB8AC3E}">
        <p14:creationId xmlns:p14="http://schemas.microsoft.com/office/powerpoint/2010/main" val="101861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Building Dependency Graphs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1"/>
            <a:ext cx="8541657" cy="39645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5410200"/>
            <a:ext cx="394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credit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default swap (CDS) library that is provided by 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third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party</a:t>
            </a:r>
          </a:p>
        </p:txBody>
      </p:sp>
    </p:spTree>
    <p:extLst>
      <p:ext uri="{BB962C8B-B14F-4D97-AF65-F5344CB8AC3E}">
        <p14:creationId xmlns:p14="http://schemas.microsoft.com/office/powerpoint/2010/main" val="133178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Pipelining Dependency Graphs</a:t>
            </a:r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386" y="1600201"/>
            <a:ext cx="10087428" cy="49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2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Pipelining Dependency Graphs Contd..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86" y="1756356"/>
            <a:ext cx="7268028" cy="4234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6147055"/>
            <a:ext cx="5950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Visualizing upstream dependencies</a:t>
            </a:r>
          </a:p>
          <a:p>
            <a:pPr algn="ctr"/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27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Pipelining Dependency Graphs Contd</a:t>
            </a:r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71" y="1756356"/>
            <a:ext cx="7500257" cy="3992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3670" y="5966988"/>
            <a:ext cx="5950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Visualizing </a:t>
            </a:r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downstream dependencies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0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</a:t>
            </a:r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Pipelining Dependency Graphs Contd</a:t>
            </a:r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68" y="1905000"/>
            <a:ext cx="6415313" cy="4441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3671" y="6161705"/>
            <a:ext cx="595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Branching Components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7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</a:t>
            </a:r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476261" cy="4800599"/>
          </a:xfrm>
        </p:spPr>
        <p:txBody>
          <a:bodyPr>
            <a:normAutofit fontScale="92500"/>
          </a:bodyPr>
          <a:lstStyle/>
          <a:p>
            <a:r>
              <a:rPr lang="en-US" dirty="0"/>
              <a:t>This occurs when the dependency graph contains cycles</a:t>
            </a:r>
          </a:p>
          <a:p>
            <a:r>
              <a:rPr lang="en-US" dirty="0"/>
              <a:t>The simplest example is that you have a component, A, that depends on another component, B, unfortunately component B in turn depends on component A</a:t>
            </a:r>
          </a:p>
          <a:p>
            <a:r>
              <a:rPr lang="en-US" dirty="0"/>
              <a:t>to survive this problem so long as there is a version of component A that you can use to build component B then use the new version of B to build the new version of A</a:t>
            </a:r>
          </a:p>
          <a:p>
            <a:r>
              <a:rPr lang="en-US" dirty="0"/>
              <a:t>This results in a kind of “build ladder”</a:t>
            </a:r>
          </a:p>
          <a:p>
            <a:r>
              <a:rPr lang="en-US" dirty="0"/>
              <a:t>No build system supports such a conﬁguration out of the box, so you have to hack your toolchain to support it. </a:t>
            </a:r>
          </a:p>
          <a:p>
            <a:r>
              <a:rPr lang="en-US" dirty="0"/>
              <a:t>also have to be cautious in how the parts of your build interact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Circular Dependencies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5" y="1505018"/>
            <a:ext cx="3190875" cy="4448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9125" y="6031468"/>
            <a:ext cx="3614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Circular dependency build ladder</a:t>
            </a:r>
          </a:p>
        </p:txBody>
      </p:sp>
    </p:spTree>
    <p:extLst>
      <p:ext uri="{BB962C8B-B14F-4D97-AF65-F5344CB8AC3E}">
        <p14:creationId xmlns:p14="http://schemas.microsoft.com/office/powerpoint/2010/main" val="205518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/>
              <a:t>dependency problem with </a:t>
            </a:r>
            <a:r>
              <a:rPr lang="en-US" dirty="0" smtClean="0"/>
              <a:t>libraries </a:t>
            </a:r>
            <a:r>
              <a:rPr lang="en-US" dirty="0"/>
              <a:t>at run </a:t>
            </a:r>
            <a:r>
              <a:rPr lang="en-US" dirty="0" smtClean="0"/>
              <a:t>time</a:t>
            </a:r>
          </a:p>
          <a:p>
            <a:r>
              <a:rPr lang="en-US" dirty="0"/>
              <a:t>Managing Libraries </a:t>
            </a:r>
            <a:endParaRPr lang="en-US" dirty="0" smtClean="0"/>
          </a:p>
          <a:p>
            <a:r>
              <a:rPr lang="en-US" dirty="0"/>
              <a:t>Managing Component </a:t>
            </a:r>
            <a:endParaRPr lang="en-US" dirty="0" smtClean="0"/>
          </a:p>
          <a:p>
            <a:r>
              <a:rPr lang="en-US" dirty="0"/>
              <a:t>Managing Dependency Graphs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smtClean="0"/>
              <a:t>Managing Dependency Problems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Dependency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/>
          <a:lstStyle/>
          <a:p>
            <a:r>
              <a:rPr lang="en-US" dirty="0"/>
              <a:t>Dependency Hell also refer as DLL Hell</a:t>
            </a:r>
          </a:p>
          <a:p>
            <a:r>
              <a:rPr lang="en-US" dirty="0"/>
              <a:t>Occurs when an application depends upon one particular version of something, but is deployed with a different version, or with nothing at all</a:t>
            </a:r>
          </a:p>
          <a:p>
            <a:r>
              <a:rPr lang="en-US" dirty="0"/>
              <a:t>DLL hell was common problem in earlier versions of Windows, </a:t>
            </a:r>
          </a:p>
          <a:p>
            <a:pPr lvl="1"/>
            <a:r>
              <a:rPr lang="en-US" dirty="0"/>
              <a:t>as all shared libraries (DLLs), stored in a system directory (windows\system32) without any versioning; new versions would simply overwrite old ones</a:t>
            </a:r>
          </a:p>
          <a:p>
            <a:pPr lvl="1"/>
            <a:r>
              <a:rPr lang="en-US" dirty="0"/>
              <a:t>In versions of Windows prior to XP the COM class table was a singleton, so applications that required a particular COM object would be given whichever version had been loaded ﬁrst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ommon </a:t>
            </a:r>
            <a:r>
              <a:rPr lang="en-US" dirty="0"/>
              <a:t>dependency problem with libraries at run time</a:t>
            </a:r>
          </a:p>
        </p:txBody>
      </p:sp>
    </p:spTree>
    <p:extLst>
      <p:ext uri="{BB962C8B-B14F-4D97-AF65-F5344CB8AC3E}">
        <p14:creationId xmlns:p14="http://schemas.microsoft.com/office/powerpoint/2010/main" val="154103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Dependency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introduction of the .NET framework resolves the DLL hell problem by introducing the concept of assemblies that allow different versions of the same library to be distinguished</a:t>
            </a:r>
          </a:p>
          <a:p>
            <a:r>
              <a:rPr lang="en-US" dirty="0"/>
              <a:t>Linux avoids dependency hell by using a simple naming convention: It appends an integer to every .so ﬁle in the global library directory (/</a:t>
            </a:r>
            <a:r>
              <a:rPr lang="en-US" dirty="0" err="1"/>
              <a:t>usr</a:t>
            </a:r>
            <a:r>
              <a:rPr lang="en-US" dirty="0"/>
              <a:t>/lib), and uses a soft link to determine the canonical system-wide version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Common dependency problem with libraries at run </a:t>
            </a:r>
            <a:r>
              <a:rPr lang="en-US" dirty="0" smtClean="0"/>
              <a:t>time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1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Libraries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One is to check them into version control</a:t>
            </a:r>
          </a:p>
          <a:p>
            <a:pPr lvl="1"/>
            <a:r>
              <a:rPr lang="en-US" dirty="0"/>
              <a:t>Is the simplest solution, and will work ﬁne for small projects</a:t>
            </a:r>
          </a:p>
          <a:p>
            <a:pPr lvl="1"/>
            <a:r>
              <a:rPr lang="en-US" dirty="0"/>
              <a:t>a lib directory is created in your project’s root to put libraries and by adding three further subdirectories: build, test, and run—for build-time, test-time, and runtime dependencies</a:t>
            </a:r>
          </a:p>
          <a:p>
            <a:pPr lvl="1"/>
            <a:r>
              <a:rPr lang="en-US" dirty="0"/>
              <a:t>using a naming convention for libraries that includes their version number; you know exactly which versions you’re using</a:t>
            </a:r>
          </a:p>
          <a:p>
            <a:r>
              <a:rPr lang="en-US" dirty="0"/>
              <a:t>Benefit:</a:t>
            </a:r>
          </a:p>
          <a:p>
            <a:pPr lvl="1"/>
            <a:r>
              <a:rPr lang="en-US" dirty="0"/>
              <a:t>Everything you need to build your application is in version control</a:t>
            </a:r>
          </a:p>
          <a:p>
            <a:pPr lvl="1"/>
            <a:r>
              <a:rPr lang="en-US" dirty="0"/>
              <a:t>Once you have a local check-out of the project repository, you know you can </a:t>
            </a:r>
            <a:r>
              <a:rPr lang="en-US" dirty="0" err="1"/>
              <a:t>repeatably</a:t>
            </a:r>
            <a:r>
              <a:rPr lang="en-US" dirty="0"/>
              <a:t> build the same packages that everybody else has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your checked-in library repository may become large and it may become hard to know which of these libraries are still being used by your application</a:t>
            </a:r>
          </a:p>
          <a:p>
            <a:pPr lvl="1"/>
            <a:r>
              <a:rPr lang="en-US" dirty="0"/>
              <a:t>Another problem crops up if your project must run with other projects on the same platform</a:t>
            </a:r>
          </a:p>
          <a:p>
            <a:pPr lvl="1"/>
            <a:r>
              <a:rPr lang="en-US" dirty="0"/>
              <a:t>Manually managing transitive dependencies across projects rapidly becomes painful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Implementing Version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Libraries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Another solution is to declare libraries and use a tool like Maven or Ivy to download libraries from Internet repositories or (preferably) your organization’s own artifact repository [Automated]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Automated</a:t>
            </a:r>
          </a:p>
        </p:txBody>
      </p:sp>
    </p:spTree>
    <p:extLst>
      <p:ext uri="{BB962C8B-B14F-4D97-AF65-F5344CB8AC3E}">
        <p14:creationId xmlns:p14="http://schemas.microsoft.com/office/powerpoint/2010/main" val="287676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Almost all modern software systems consist of a collection of components </a:t>
            </a:r>
          </a:p>
          <a:p>
            <a:r>
              <a:rPr lang="en-US" dirty="0"/>
              <a:t>These components may be DLLs, JAR files, </a:t>
            </a:r>
            <a:r>
              <a:rPr lang="en-US" dirty="0" err="1"/>
              <a:t>OSGi</a:t>
            </a:r>
            <a:r>
              <a:rPr lang="en-US" dirty="0"/>
              <a:t> bundles, Perl modules, or something else </a:t>
            </a:r>
          </a:p>
          <a:p>
            <a:r>
              <a:rPr lang="en-US" dirty="0"/>
              <a:t>Components have a relatively long history in the software industry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</a:t>
            </a:r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They divide the problem into smaller and more expressive chunks</a:t>
            </a:r>
          </a:p>
          <a:p>
            <a:r>
              <a:rPr lang="en-US" dirty="0"/>
              <a:t>Components often represent differences in the rates of change of different parts of the system, and have different lifecycles</a:t>
            </a:r>
          </a:p>
          <a:p>
            <a:r>
              <a:rPr lang="en-US" dirty="0"/>
              <a:t>They encourage us to design and maintain software with clear description of responsibilities, which in turn limits the impact of change, and makes understanding and changing the codebase easier</a:t>
            </a:r>
          </a:p>
          <a:p>
            <a:r>
              <a:rPr lang="en-US" dirty="0"/>
              <a:t>They can provide us with additional degrees of freedom in optimizing our build and deployment process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Components make development processes efficient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8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Component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r>
              <a:rPr lang="en-US" dirty="0"/>
              <a:t>Part of your codebase needs to be deployed independently (for example, a server or a rich client)</a:t>
            </a:r>
          </a:p>
          <a:p>
            <a:r>
              <a:rPr lang="en-US" dirty="0"/>
              <a:t>You want to turn a monolithic codebase into a core and a set of plugins, perhaps to replace some part of your system with an alternative implementation, or to provide user extensibility</a:t>
            </a:r>
          </a:p>
          <a:p>
            <a:r>
              <a:rPr lang="en-US" dirty="0"/>
              <a:t>The component provides an interface to another system (for example a framework or a service which provides an API)</a:t>
            </a:r>
          </a:p>
          <a:p>
            <a:r>
              <a:rPr lang="en-US" dirty="0"/>
              <a:t>It takes too long to compile and link the code</a:t>
            </a:r>
          </a:p>
          <a:p>
            <a:r>
              <a:rPr lang="en-US" dirty="0"/>
              <a:t>It takes too long to open the project in the development environment</a:t>
            </a:r>
          </a:p>
          <a:p>
            <a:r>
              <a:rPr lang="en-US" dirty="0"/>
              <a:t>Your codebase is too large to be worked on by a single team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Components to be separated from </a:t>
            </a:r>
            <a:r>
              <a:rPr lang="en-US" dirty="0" smtClean="0"/>
              <a:t>Codebase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4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63</TotalTime>
  <Words>1136</Words>
  <Application>Microsoft Office PowerPoint</Application>
  <PresentationFormat>Widescreen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Dependency Problems</vt:lpstr>
      <vt:lpstr>Dependency Problems</vt:lpstr>
      <vt:lpstr>Managing Libraries</vt:lpstr>
      <vt:lpstr>Managing Libraries</vt:lpstr>
      <vt:lpstr>Managing Component </vt:lpstr>
      <vt:lpstr>Managing Component</vt:lpstr>
      <vt:lpstr>Managing Component </vt:lpstr>
      <vt:lpstr>Managing Component </vt:lpstr>
      <vt:lpstr>Managing Component </vt:lpstr>
      <vt:lpstr>Managing Component </vt:lpstr>
      <vt:lpstr>Managing Component </vt:lpstr>
      <vt:lpstr>Managing Component </vt:lpstr>
      <vt:lpstr>Managing Component </vt:lpstr>
      <vt:lpstr>Managing Component </vt:lpstr>
      <vt:lpstr>Managing Component </vt:lpstr>
      <vt:lpstr>Managing Component</vt:lpstr>
      <vt:lpstr>Managing Component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6</cp:revision>
  <dcterms:created xsi:type="dcterms:W3CDTF">2019-03-26T20:10:55Z</dcterms:created>
  <dcterms:modified xsi:type="dcterms:W3CDTF">2019-03-26T21:14:31Z</dcterms:modified>
</cp:coreProperties>
</file>